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85" r:id="rId5"/>
    <p:sldId id="280" r:id="rId6"/>
    <p:sldId id="258" r:id="rId7"/>
    <p:sldId id="265" r:id="rId8"/>
    <p:sldId id="298" r:id="rId9"/>
    <p:sldId id="299" r:id="rId10"/>
    <p:sldId id="304" r:id="rId11"/>
    <p:sldId id="305" r:id="rId12"/>
    <p:sldId id="300" r:id="rId13"/>
    <p:sldId id="306" r:id="rId14"/>
    <p:sldId id="307" r:id="rId15"/>
    <p:sldId id="308" r:id="rId16"/>
    <p:sldId id="302" r:id="rId17"/>
    <p:sldId id="309" r:id="rId18"/>
    <p:sldId id="303" r:id="rId19"/>
    <p:sldId id="259" r:id="rId20"/>
    <p:sldId id="310" r:id="rId21"/>
    <p:sldId id="301" r:id="rId22"/>
    <p:sldId id="297" r:id="rId23"/>
    <p:sldId id="31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68" userDrawn="1">
          <p15:clr>
            <a:srgbClr val="A4A3A4"/>
          </p15:clr>
        </p15:guide>
        <p15:guide id="4" pos="6912" userDrawn="1">
          <p15:clr>
            <a:srgbClr val="A4A3A4"/>
          </p15:clr>
        </p15:guide>
        <p15:guide id="7" orient="horz" pos="1008" userDrawn="1">
          <p15:clr>
            <a:srgbClr val="A4A3A4"/>
          </p15:clr>
        </p15:guide>
        <p15:guide id="8" orient="horz" pos="648" userDrawn="1">
          <p15:clr>
            <a:srgbClr val="A4A3A4"/>
          </p15:clr>
        </p15:guide>
        <p15:guide id="9" orient="horz" pos="3696" userDrawn="1">
          <p15:clr>
            <a:srgbClr val="A4A3A4"/>
          </p15:clr>
        </p15:guide>
        <p15:guide id="10" pos="7512" userDrawn="1">
          <p15:clr>
            <a:srgbClr val="A4A3A4"/>
          </p15:clr>
        </p15:guide>
        <p15:guide id="11" pos="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33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648" y="102"/>
      </p:cViewPr>
      <p:guideLst>
        <p:guide orient="horz" pos="2160"/>
        <p:guide pos="3840"/>
        <p:guide pos="768"/>
        <p:guide pos="6912"/>
        <p:guide orient="horz" pos="1008"/>
        <p:guide orient="horz" pos="648"/>
        <p:guide orient="horz" pos="3696"/>
        <p:guide pos="7512"/>
        <p:guide pos="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6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67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8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74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5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16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3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69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2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85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8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79A66-49CB-4A06-9C17-CC49CB8E9FC3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FF16B-7F2B-4158-B6AA-7513ED337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0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7" Type="http://schemas.openxmlformats.org/officeDocument/2006/relationships/image" Target="../media/image16.jpeg"/><Relationship Id="rId2" Type="http://schemas.openxmlformats.org/officeDocument/2006/relationships/slide" Target="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gif"/><Relationship Id="rId5" Type="http://schemas.openxmlformats.org/officeDocument/2006/relationships/image" Target="../media/image21.png"/><Relationship Id="rId4" Type="http://schemas.openxmlformats.org/officeDocument/2006/relationships/image" Target="../media/image20.gif"/><Relationship Id="rId9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slide" Target="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gif"/><Relationship Id="rId4" Type="http://schemas.openxmlformats.org/officeDocument/2006/relationships/image" Target="../media/image3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508592" y="1593791"/>
            <a:ext cx="5174815" cy="1642876"/>
            <a:chOff x="3325272" y="2699317"/>
            <a:chExt cx="5174815" cy="1642876"/>
          </a:xfrm>
        </p:grpSpPr>
        <p:sp>
          <p:nvSpPr>
            <p:cNvPr id="5" name="TextBox 4"/>
            <p:cNvSpPr txBox="1"/>
            <p:nvPr/>
          </p:nvSpPr>
          <p:spPr>
            <a:xfrm>
              <a:off x="3325272" y="2699317"/>
              <a:ext cx="517481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sansLight" panose="02000603020000020003" pitchFamily="2" charset="0"/>
                </a:rPr>
                <a:t>[ </a:t>
              </a:r>
              <a:r>
                <a:rPr lang="en-US" sz="80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sansLight" panose="02000603020000020003" pitchFamily="2" charset="0"/>
                </a:rPr>
                <a:t>BlockFL</a:t>
              </a:r>
              <a:r>
                <a:rPr lang="en-US" sz="8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sansLight" panose="02000603020000020003" pitchFamily="2" charset="0"/>
                </a:rPr>
                <a:t> ]</a:t>
              </a:r>
              <a:endParaRPr lang="en-US" sz="8000" dirty="0">
                <a:solidFill>
                  <a:schemeClr val="tx1">
                    <a:lumMod val="75000"/>
                    <a:lumOff val="25000"/>
                  </a:schemeClr>
                </a:solidFill>
                <a:latin typeface="GeosansLight" panose="02000603020000020003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29848" y="4034416"/>
              <a:ext cx="47656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On-Device Federated Learning via </a:t>
              </a:r>
              <a:r>
                <a:rPr 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Blockchain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its Latency Analysis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355252" y="4195117"/>
            <a:ext cx="1481496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Kingson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algn="ctr"/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kingsonwill@zju.edu.cn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8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63704" y="143632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Simple-Line-Icons" panose="02000503000000000000" pitchFamily="2" charset="2"/>
              </a:rPr>
              <a:t>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136148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BlockFL</a:t>
            </a:r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 System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9200" y="774995"/>
            <a:ext cx="17732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Federated learning on </a:t>
            </a:r>
            <a:r>
              <a:rPr lang="en-US" altLang="zh-CN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blockchain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" y="1660063"/>
            <a:ext cx="8443900" cy="399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36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63704" y="143632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Simple-Line-Icons" panose="02000503000000000000" pitchFamily="2" charset="2"/>
              </a:rPr>
              <a:t>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136148"/>
            <a:ext cx="2703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Follow work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9200" y="774995"/>
            <a:ext cx="901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Without forking</a:t>
            </a:r>
            <a:endParaRPr 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3" y="1341425"/>
            <a:ext cx="9402710" cy="436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14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" y="2498651"/>
            <a:ext cx="5968539" cy="18572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47806" y="2982724"/>
            <a:ext cx="4644326" cy="892552"/>
            <a:chOff x="263704" y="2982724"/>
            <a:chExt cx="4644326" cy="892552"/>
          </a:xfrm>
        </p:grpSpPr>
        <p:sp>
          <p:nvSpPr>
            <p:cNvPr id="13" name="Oval 12"/>
            <p:cNvSpPr/>
            <p:nvPr/>
          </p:nvSpPr>
          <p:spPr>
            <a:xfrm>
              <a:off x="263704" y="2990208"/>
              <a:ext cx="877584" cy="877584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三</a:t>
              </a:r>
              <a:endPara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19200" y="2982724"/>
              <a:ext cx="368883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sansLight" panose="02000603020000020003" pitchFamily="2" charset="0"/>
                </a:rPr>
                <a:t>BlockBL</a:t>
              </a:r>
              <a:r>
                <a:rPr lang="en-US" alt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sansLight" panose="02000603020000020003" pitchFamily="2" charset="0"/>
                </a:rPr>
                <a:t> Algorithm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9200" y="3567499"/>
              <a:ext cx="11528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Local &amp; Global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98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63704" y="143632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Simple-Line-Icons" panose="02000503000000000000" pitchFamily="2" charset="2"/>
              </a:rPr>
              <a:t>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136148"/>
            <a:ext cx="2324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Algorithm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9200" y="774995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 action="ppaction://hlinksldjump"/>
              </a:rPr>
              <a:t>Local &amp; global</a:t>
            </a:r>
            <a:endParaRPr 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28" y="5445745"/>
            <a:ext cx="10021447" cy="8639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135628" y="3837832"/>
                <a:ext cx="74671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每过一段时间计算一次所有样本的</a:t>
                </a:r>
                <a:r>
                  <a:rPr lang="zh-CN" altLang="en-US" dirty="0" smtClean="0"/>
                  <a:t>梯度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每个阶段内部的单次更新</a:t>
                </a:r>
                <a:r>
                  <a:rPr lang="zh-CN" altLang="en-US" dirty="0" smtClean="0"/>
                  <a:t>采用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628" y="3837832"/>
                <a:ext cx="7467109" cy="369332"/>
              </a:xfrm>
              <a:prstGeom prst="rect">
                <a:avLst/>
              </a:prstGeom>
              <a:blipFill>
                <a:blip r:embed="rId4"/>
                <a:stretch>
                  <a:fillRect l="-653" t="-15000" b="-2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4" name="Picture 8" descr="https://pic2.zhimg.com/80/8141d14c72165f980c4979a5fb94f035_h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69" y="1109501"/>
            <a:ext cx="4741025" cy="251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461" y="3881630"/>
            <a:ext cx="3078480" cy="281736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135628" y="4367168"/>
            <a:ext cx="103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来更新当前</a:t>
            </a:r>
            <a:r>
              <a:rPr lang="zh-CN" altLang="en-US" dirty="0" smtClean="0"/>
              <a:t>参数，</a:t>
            </a:r>
            <a:r>
              <a:rPr lang="zh-CN" altLang="en-US" dirty="0"/>
              <a:t>这种特殊的更新项来让方差有一个可以不断减少的上界，因此也就做到了线性收敛</a:t>
            </a:r>
          </a:p>
        </p:txBody>
      </p:sp>
      <p:pic>
        <p:nvPicPr>
          <p:cNvPr id="4106" name="Picture 10" descr="previe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88" y="1213804"/>
            <a:ext cx="6234140" cy="230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687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63704" y="143632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Simple-Line-Icons" panose="02000503000000000000" pitchFamily="2" charset="2"/>
              </a:rPr>
              <a:t>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136148"/>
            <a:ext cx="2324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Algorithm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9200" y="774995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 &amp; global</a:t>
            </a:r>
            <a:endParaRPr 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05816"/>
            <a:ext cx="9325205" cy="31326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123102"/>
            <a:ext cx="6611389" cy="92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64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57" y="1635490"/>
            <a:ext cx="8581595" cy="7807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591" y="4827811"/>
            <a:ext cx="3175061" cy="716778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2777161" y="1665887"/>
            <a:ext cx="671519" cy="65362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56" y="5944617"/>
            <a:ext cx="2660002" cy="555243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48020" y="176298"/>
            <a:ext cx="690649" cy="6382769"/>
            <a:chOff x="964615" y="192923"/>
            <a:chExt cx="690649" cy="638276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15" y="1822905"/>
              <a:ext cx="690649" cy="690649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15" y="192923"/>
              <a:ext cx="690649" cy="690649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15" y="1007914"/>
              <a:ext cx="690649" cy="690649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15" y="5082869"/>
              <a:ext cx="690649" cy="690649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15" y="2637896"/>
              <a:ext cx="690649" cy="690649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15" y="4267878"/>
              <a:ext cx="690649" cy="690649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15" y="5885043"/>
              <a:ext cx="690649" cy="690649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615" y="3452887"/>
              <a:ext cx="690649" cy="690649"/>
            </a:xfrm>
            <a:prstGeom prst="rect">
              <a:avLst/>
            </a:prstGeom>
          </p:spPr>
        </p:pic>
        <p:cxnSp>
          <p:nvCxnSpPr>
            <p:cNvPr id="30" name="直接连接符 29"/>
            <p:cNvCxnSpPr>
              <a:stCxn id="22" idx="2"/>
              <a:endCxn id="23" idx="0"/>
            </p:cNvCxnSpPr>
            <p:nvPr/>
          </p:nvCxnSpPr>
          <p:spPr>
            <a:xfrm>
              <a:off x="1309940" y="883572"/>
              <a:ext cx="0" cy="1243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23" idx="2"/>
              <a:endCxn id="20" idx="0"/>
            </p:cNvCxnSpPr>
            <p:nvPr/>
          </p:nvCxnSpPr>
          <p:spPr>
            <a:xfrm>
              <a:off x="1309940" y="1698563"/>
              <a:ext cx="0" cy="1243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stCxn id="20" idx="2"/>
              <a:endCxn id="26" idx="0"/>
            </p:cNvCxnSpPr>
            <p:nvPr/>
          </p:nvCxnSpPr>
          <p:spPr>
            <a:xfrm>
              <a:off x="1309940" y="2513554"/>
              <a:ext cx="0" cy="1243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26" idx="2"/>
              <a:endCxn id="29" idx="0"/>
            </p:cNvCxnSpPr>
            <p:nvPr/>
          </p:nvCxnSpPr>
          <p:spPr>
            <a:xfrm>
              <a:off x="1309940" y="3328545"/>
              <a:ext cx="0" cy="1243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29" idx="2"/>
              <a:endCxn id="27" idx="0"/>
            </p:cNvCxnSpPr>
            <p:nvPr/>
          </p:nvCxnSpPr>
          <p:spPr>
            <a:xfrm>
              <a:off x="1309940" y="4143536"/>
              <a:ext cx="0" cy="1243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24" idx="2"/>
              <a:endCxn id="28" idx="0"/>
            </p:cNvCxnSpPr>
            <p:nvPr/>
          </p:nvCxnSpPr>
          <p:spPr>
            <a:xfrm>
              <a:off x="1309940" y="5773518"/>
              <a:ext cx="0" cy="1115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>
              <a:stCxn id="27" idx="2"/>
              <a:endCxn id="24" idx="0"/>
            </p:cNvCxnSpPr>
            <p:nvPr/>
          </p:nvCxnSpPr>
          <p:spPr>
            <a:xfrm>
              <a:off x="1309940" y="4958527"/>
              <a:ext cx="0" cy="12434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直接箭头连接符 2"/>
          <p:cNvCxnSpPr/>
          <p:nvPr/>
        </p:nvCxnSpPr>
        <p:spPr>
          <a:xfrm>
            <a:off x="938669" y="4763193"/>
            <a:ext cx="571387" cy="11052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576" y="3004174"/>
            <a:ext cx="2634409" cy="512110"/>
          </a:xfrm>
          <a:prstGeom prst="rect">
            <a:avLst/>
          </a:prstGeom>
        </p:spPr>
      </p:pic>
      <p:cxnSp>
        <p:nvCxnSpPr>
          <p:cNvPr id="47" name="直接箭头连接符 46"/>
          <p:cNvCxnSpPr/>
          <p:nvPr/>
        </p:nvCxnSpPr>
        <p:spPr>
          <a:xfrm flipV="1">
            <a:off x="124691" y="3311920"/>
            <a:ext cx="0" cy="18220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圆角矩形 52"/>
          <p:cNvSpPr/>
          <p:nvPr/>
        </p:nvSpPr>
        <p:spPr>
          <a:xfrm>
            <a:off x="1549576" y="5941503"/>
            <a:ext cx="437315" cy="493769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2113556" y="5868418"/>
            <a:ext cx="1952249" cy="70764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肘形连接符 69"/>
          <p:cNvCxnSpPr>
            <a:stCxn id="53" idx="0"/>
          </p:cNvCxnSpPr>
          <p:nvPr/>
        </p:nvCxnSpPr>
        <p:spPr>
          <a:xfrm rot="5400000" flipH="1" flipV="1">
            <a:off x="4443012" y="2869811"/>
            <a:ext cx="396914" cy="5746471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7514705" y="5212080"/>
            <a:ext cx="224444" cy="3325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9" idx="3"/>
          </p:cNvCxnSpPr>
          <p:nvPr/>
        </p:nvCxnSpPr>
        <p:spPr>
          <a:xfrm flipV="1">
            <a:off x="4170058" y="6188387"/>
            <a:ext cx="6802742" cy="3385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/>
          <p:nvPr/>
        </p:nvCxnSpPr>
        <p:spPr>
          <a:xfrm flipH="1" flipV="1">
            <a:off x="10956175" y="5398235"/>
            <a:ext cx="16625" cy="81550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87" idx="0"/>
          </p:cNvCxnSpPr>
          <p:nvPr/>
        </p:nvCxnSpPr>
        <p:spPr>
          <a:xfrm flipV="1">
            <a:off x="8645236" y="2244437"/>
            <a:ext cx="1812175" cy="27300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圆角矩形 86"/>
          <p:cNvSpPr/>
          <p:nvPr/>
        </p:nvSpPr>
        <p:spPr>
          <a:xfrm>
            <a:off x="8143196" y="4974449"/>
            <a:ext cx="1004080" cy="46230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箭头连接符 89"/>
          <p:cNvCxnSpPr>
            <a:stCxn id="91" idx="0"/>
          </p:cNvCxnSpPr>
          <p:nvPr/>
        </p:nvCxnSpPr>
        <p:spPr>
          <a:xfrm flipV="1">
            <a:off x="3103357" y="2168182"/>
            <a:ext cx="5915952" cy="26266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圆角矩形 90"/>
          <p:cNvSpPr/>
          <p:nvPr/>
        </p:nvSpPr>
        <p:spPr>
          <a:xfrm>
            <a:off x="2840058" y="4794865"/>
            <a:ext cx="526598" cy="339082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3" name="图片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01" y="377436"/>
            <a:ext cx="3489816" cy="568566"/>
          </a:xfrm>
          <a:prstGeom prst="rect">
            <a:avLst/>
          </a:prstGeom>
        </p:spPr>
      </p:pic>
      <p:cxnSp>
        <p:nvCxnSpPr>
          <p:cNvPr id="99" name="肘形连接符 98"/>
          <p:cNvCxnSpPr>
            <a:stCxn id="11" idx="1"/>
          </p:cNvCxnSpPr>
          <p:nvPr/>
        </p:nvCxnSpPr>
        <p:spPr>
          <a:xfrm rot="10800000" flipV="1">
            <a:off x="1837113" y="1992699"/>
            <a:ext cx="940048" cy="97389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45" idx="1"/>
            <a:endCxn id="29" idx="3"/>
          </p:cNvCxnSpPr>
          <p:nvPr/>
        </p:nvCxnSpPr>
        <p:spPr>
          <a:xfrm flipH="1">
            <a:off x="938669" y="3260229"/>
            <a:ext cx="610907" cy="5213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下箭头 103"/>
          <p:cNvSpPr/>
          <p:nvPr/>
        </p:nvSpPr>
        <p:spPr>
          <a:xfrm rot="1202239">
            <a:off x="7138570" y="971369"/>
            <a:ext cx="271662" cy="6028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下箭头 104"/>
          <p:cNvSpPr/>
          <p:nvPr/>
        </p:nvSpPr>
        <p:spPr>
          <a:xfrm rot="19820518">
            <a:off x="8007365" y="989306"/>
            <a:ext cx="271662" cy="602880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圆角矩形 106"/>
          <p:cNvSpPr/>
          <p:nvPr/>
        </p:nvSpPr>
        <p:spPr>
          <a:xfrm>
            <a:off x="8116170" y="1761000"/>
            <a:ext cx="1336538" cy="52448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直接箭头连接符 109"/>
          <p:cNvCxnSpPr/>
          <p:nvPr/>
        </p:nvCxnSpPr>
        <p:spPr>
          <a:xfrm flipH="1">
            <a:off x="3448680" y="2244437"/>
            <a:ext cx="4667490" cy="72215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图片 1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73" y="429994"/>
            <a:ext cx="2252614" cy="531590"/>
          </a:xfrm>
          <a:prstGeom prst="rect">
            <a:avLst/>
          </a:prstGeom>
        </p:spPr>
      </p:pic>
      <p:sp>
        <p:nvSpPr>
          <p:cNvPr id="113" name="圆角矩形 112"/>
          <p:cNvSpPr/>
          <p:nvPr/>
        </p:nvSpPr>
        <p:spPr>
          <a:xfrm>
            <a:off x="2113556" y="274320"/>
            <a:ext cx="2591448" cy="789709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933" y="4659891"/>
            <a:ext cx="5111438" cy="71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6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3" grpId="0" animBg="1"/>
      <p:bldP spid="56" grpId="0" animBg="1"/>
      <p:bldP spid="87" grpId="0" animBg="1"/>
      <p:bldP spid="91" grpId="0" animBg="1"/>
      <p:bldP spid="104" grpId="0" animBg="1"/>
      <p:bldP spid="105" grpId="0" animBg="1"/>
      <p:bldP spid="10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" y="2498651"/>
            <a:ext cx="5968539" cy="18572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47806" y="2982724"/>
            <a:ext cx="4291474" cy="892552"/>
            <a:chOff x="263704" y="2982724"/>
            <a:chExt cx="4291474" cy="892552"/>
          </a:xfrm>
        </p:grpSpPr>
        <p:sp>
          <p:nvSpPr>
            <p:cNvPr id="13" name="Oval 12"/>
            <p:cNvSpPr/>
            <p:nvPr/>
          </p:nvSpPr>
          <p:spPr>
            <a:xfrm>
              <a:off x="263704" y="2990208"/>
              <a:ext cx="877584" cy="877584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四</a:t>
              </a:r>
              <a:endPara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19200" y="2982724"/>
              <a:ext cx="33359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sansLight" panose="02000603020000020003" pitchFamily="2" charset="0"/>
                </a:rPr>
                <a:t>Latency Analysis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9200" y="3567499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81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63704" y="143632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Simple-Line-Icons" panose="02000503000000000000" pitchFamily="2" charset="2"/>
              </a:rPr>
              <a:t>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136148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Latency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88" y="2819604"/>
            <a:ext cx="9801225" cy="58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141" y="1659311"/>
            <a:ext cx="2290912" cy="449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714" y="1851853"/>
            <a:ext cx="2541360" cy="4493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90" y="4262155"/>
            <a:ext cx="4694392" cy="48441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633" y="1222174"/>
            <a:ext cx="4275743" cy="3680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571" y="4066400"/>
            <a:ext cx="3752850" cy="781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99" y="5316855"/>
            <a:ext cx="6238875" cy="581025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V="1">
            <a:off x="3549535" y="2202873"/>
            <a:ext cx="8312" cy="53201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>
            <a:off x="2138682" y="3338013"/>
            <a:ext cx="2840642" cy="9241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7705898" y="1659311"/>
            <a:ext cx="1091738" cy="11697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 flipV="1">
            <a:off x="10016836" y="2343611"/>
            <a:ext cx="8314" cy="47599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7705898" y="3438251"/>
            <a:ext cx="0" cy="64131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6198003" y="4745333"/>
            <a:ext cx="4483852" cy="57152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381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" y="2498651"/>
            <a:ext cx="5968539" cy="18572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47806" y="2982724"/>
            <a:ext cx="3950034" cy="892552"/>
            <a:chOff x="263704" y="2982724"/>
            <a:chExt cx="3950034" cy="892552"/>
          </a:xfrm>
        </p:grpSpPr>
        <p:sp>
          <p:nvSpPr>
            <p:cNvPr id="13" name="Oval 12"/>
            <p:cNvSpPr/>
            <p:nvPr/>
          </p:nvSpPr>
          <p:spPr>
            <a:xfrm>
              <a:off x="263704" y="2990208"/>
              <a:ext cx="877584" cy="877584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五</a:t>
              </a:r>
              <a:endPara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19200" y="2982724"/>
              <a:ext cx="29945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sansLight" panose="02000603020000020003" pitchFamily="2" charset="0"/>
                </a:rPr>
                <a:t>Final Summary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9200" y="3567499"/>
              <a:ext cx="17134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&amp; 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right spot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07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63704" y="143632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136148"/>
            <a:ext cx="232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Problems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29292" y="2453089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FontAwesome" pitchFamily="2" charset="0"/>
              </a:rPr>
              <a:t>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5579" y="2384896"/>
            <a:ext cx="2409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DANE</a:t>
            </a: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15004" y="3833411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FontAwesome" pitchFamily="2" charset="0"/>
              </a:rPr>
              <a:t>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91291" y="3888328"/>
            <a:ext cx="2409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</a:rPr>
              <a:t>作恶考虑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a typeface="Calibri" panose="020F050202020403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569725" y="2453089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FontAwesome" pitchFamily="2" charset="0"/>
              </a:rPr>
              <a:t>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27923" y="2502109"/>
            <a:ext cx="2409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</a:rPr>
              <a:t>真实性验证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55437" y="3833411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FontAwesome" pitchFamily="2" charset="0"/>
              </a:rPr>
              <a:t>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27922" y="3949883"/>
            <a:ext cx="24098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</a:rPr>
              <a:t>异步下，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</a:rPr>
              <a:t>epoch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</a:rPr>
              <a:t>错开重连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ea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924446" y="2453089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FontAwesome" pitchFamily="2" charset="0"/>
              </a:rPr>
              <a:t>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82644" y="2502108"/>
            <a:ext cx="24098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</a:rPr>
              <a:t>奖励机制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a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910158" y="3833411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FontAwesome" pitchFamily="2" charset="0"/>
              </a:rPr>
              <a:t>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682644" y="3888328"/>
            <a:ext cx="24098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Calibri" panose="020F0502020204030204" pitchFamily="34" charset="0"/>
              </a:rPr>
              <a:t>参数量大后的考虑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Calibri" panose="020F0502020204030204" pitchFamily="34" charset="0"/>
              </a:rPr>
              <a:t>&amp;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Calibri" panose="020F0502020204030204" pitchFamily="34" charset="0"/>
              </a:rPr>
              <a:t>一些细节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315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260315" y="2085652"/>
            <a:ext cx="2928134" cy="208565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-1"/>
            <a:ext cx="2260315" cy="2085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" y="2085654"/>
            <a:ext cx="2260315" cy="20856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0" y="4171308"/>
            <a:ext cx="2260315" cy="2085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6256962"/>
            <a:ext cx="2260315" cy="6010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188449" y="2085654"/>
            <a:ext cx="2260315" cy="2085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Part 3</a:t>
            </a:r>
          </a:p>
          <a:p>
            <a:pPr algn="ctr"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BlockFL</a:t>
            </a:r>
            <a:endParaRPr lang="en-US" altLang="zh-CN" dirty="0">
              <a:solidFill>
                <a:schemeClr val="tx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88447" y="4171309"/>
            <a:ext cx="2260315" cy="20856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Part 6</a:t>
            </a:r>
          </a:p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QA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48762" y="2085654"/>
            <a:ext cx="2260315" cy="20856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Part 4</a:t>
            </a:r>
          </a:p>
          <a:p>
            <a:pPr algn="ctr"/>
            <a:r>
              <a:rPr lang="en-US" altLang="zh-CN" dirty="0" smtClean="0"/>
              <a:t>Latency</a:t>
            </a:r>
          </a:p>
          <a:p>
            <a:pPr algn="ctr"/>
            <a:r>
              <a:rPr lang="en-US" altLang="zh-CN" dirty="0"/>
              <a:t>Analysis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363088" y="2202872"/>
            <a:ext cx="2722589" cy="18454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Part 2</a:t>
            </a:r>
          </a:p>
          <a:p>
            <a:pPr algn="ctr"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BlockFL</a:t>
            </a:r>
            <a:endParaRPr lang="en-US" altLang="zh-CN" dirty="0">
              <a:solidFill>
                <a:schemeClr val="tx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 system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4171307"/>
            <a:ext cx="2260315" cy="2085655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473692" y="717231"/>
            <a:ext cx="1312924" cy="622937"/>
            <a:chOff x="350938" y="659368"/>
            <a:chExt cx="1312924" cy="622937"/>
          </a:xfrm>
        </p:grpSpPr>
        <p:sp>
          <p:nvSpPr>
            <p:cNvPr id="29" name="TextBox 28"/>
            <p:cNvSpPr txBox="1"/>
            <p:nvPr/>
          </p:nvSpPr>
          <p:spPr>
            <a:xfrm>
              <a:off x="350938" y="659368"/>
              <a:ext cx="1312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[</a:t>
              </a:r>
              <a:r>
                <a:rPr lang="en-US" altLang="zh-CN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CATALOGUE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]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86826" y="1036084"/>
              <a:ext cx="4411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目录</a:t>
              </a:r>
              <a:endPara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80013" y="2435982"/>
            <a:ext cx="12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Part 1</a:t>
            </a: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>
                    <a:lumMod val="9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Knowledge</a:t>
            </a:r>
          </a:p>
          <a:p>
            <a:pPr algn="ctr">
              <a:lnSpc>
                <a:spcPct val="150000"/>
              </a:lnSpc>
            </a:pPr>
            <a:endParaRPr lang="en-US" sz="1400" dirty="0">
              <a:solidFill>
                <a:schemeClr val="bg1">
                  <a:lumMod val="95000"/>
                </a:schemeClr>
              </a:solidFill>
              <a:latin typeface="GeosansLight" panose="02000603020000020003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811093" y="2559095"/>
            <a:ext cx="317779" cy="1138773"/>
            <a:chOff x="5766065" y="2474893"/>
            <a:chExt cx="317779" cy="1138773"/>
          </a:xfrm>
        </p:grpSpPr>
        <p:sp>
          <p:nvSpPr>
            <p:cNvPr id="38" name="Rectangle 37"/>
            <p:cNvSpPr/>
            <p:nvPr/>
          </p:nvSpPr>
          <p:spPr>
            <a:xfrm>
              <a:off x="5899113" y="2474893"/>
              <a:ext cx="18473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66065" y="324433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2" name="Rectangle 41"/>
          <p:cNvSpPr/>
          <p:nvPr/>
        </p:nvSpPr>
        <p:spPr>
          <a:xfrm>
            <a:off x="8204456" y="2559094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486554" y="3328535"/>
            <a:ext cx="18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8356" y="4591324"/>
            <a:ext cx="185834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 5</a:t>
            </a:r>
          </a:p>
          <a:p>
            <a:pPr algn="ctr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Final</a:t>
            </a:r>
          </a:p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69274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63704" y="143632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136148"/>
            <a:ext cx="2617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Bright spot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229292" y="2453089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FontAwesome" pitchFamily="2" charset="0"/>
              </a:rPr>
              <a:t>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5579" y="2384896"/>
            <a:ext cx="5201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把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FL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与区块链结合，并形式化表达</a:t>
            </a:r>
            <a:endParaRPr 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215004" y="3833411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>
                    <a:lumMod val="95000"/>
                  </a:schemeClr>
                </a:solidFill>
                <a:latin typeface="FontAwesome" pitchFamily="2" charset="0"/>
              </a:rPr>
              <a:t>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91291" y="3888328"/>
            <a:ext cx="55483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</a:rPr>
              <a:t>加入了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</a:rPr>
              <a:t>SGX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</a:rPr>
              <a:t>，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</a:rPr>
              <a:t>POET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Calibri" panose="020F0502020204030204" pitchFamily="34" charset="0"/>
              </a:rPr>
              <a:t>共识等较新技术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688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" y="2498651"/>
            <a:ext cx="5968539" cy="18572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47806" y="2982724"/>
            <a:ext cx="2663015" cy="892552"/>
            <a:chOff x="263704" y="2982724"/>
            <a:chExt cx="2663015" cy="892552"/>
          </a:xfrm>
        </p:grpSpPr>
        <p:sp>
          <p:nvSpPr>
            <p:cNvPr id="13" name="Oval 12"/>
            <p:cNvSpPr/>
            <p:nvPr/>
          </p:nvSpPr>
          <p:spPr>
            <a:xfrm>
              <a:off x="263704" y="2990208"/>
              <a:ext cx="877584" cy="877584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六</a:t>
              </a:r>
              <a:endPara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19200" y="2982724"/>
              <a:ext cx="8002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sansLight" panose="02000603020000020003" pitchFamily="2" charset="0"/>
                </a:rPr>
                <a:t>QA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9200" y="3567499"/>
              <a:ext cx="17075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kingsonwill@edu.zju.cn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13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754335" y="2690336"/>
            <a:ext cx="4683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smtClean="0">
                <a:solidFill>
                  <a:schemeClr val="tx1">
                    <a:lumMod val="75000"/>
                    <a:lumOff val="25000"/>
                  </a:schemeClr>
                </a:solidFill>
                <a:latin typeface="GeosansLight" panose="02000603020000020003" pitchFamily="2" charset="0"/>
              </a:rPr>
              <a:t>THANK YOU</a:t>
            </a:r>
            <a:endParaRPr lang="en-US" sz="7200">
              <a:solidFill>
                <a:schemeClr val="tx1">
                  <a:lumMod val="75000"/>
                  <a:lumOff val="25000"/>
                </a:schemeClr>
              </a:solidFill>
              <a:latin typeface="GeosansLight" panose="020006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4645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63704" y="143632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Simple-Line-Icons" panose="02000503000000000000" pitchFamily="2" charset="2"/>
              </a:rPr>
              <a:t>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136148"/>
            <a:ext cx="2324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Algorithm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9200" y="774995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 action="ppaction://hlinksldjump"/>
              </a:rPr>
              <a:t>Local &amp; global</a:t>
            </a:r>
            <a:endParaRPr 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733" y="1632111"/>
            <a:ext cx="3298594" cy="80069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02" y="3134837"/>
            <a:ext cx="4743450" cy="1114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031" y="4951292"/>
            <a:ext cx="3667125" cy="3905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50096" y="1847793"/>
            <a:ext cx="1087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Target</a:t>
            </a:r>
            <a:r>
              <a:rPr lang="zh-CN" altLang="en-US" sz="2000" dirty="0" smtClean="0"/>
              <a:t>：</a:t>
            </a:r>
            <a:endParaRPr lang="zh-CN" altLang="en-US" sz="2000" dirty="0"/>
          </a:p>
        </p:txBody>
      </p:sp>
      <p:sp>
        <p:nvSpPr>
          <p:cNvPr id="10" name="文本框 9"/>
          <p:cNvSpPr txBox="1"/>
          <p:nvPr/>
        </p:nvSpPr>
        <p:spPr>
          <a:xfrm>
            <a:off x="950096" y="3323719"/>
            <a:ext cx="18139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GD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/>
              <a:t>Gradient Descent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950096" y="4778224"/>
            <a:ext cx="28142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SGD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Stochastic Gradient </a:t>
            </a:r>
            <a:r>
              <a:rPr lang="en-US" altLang="zh-CN" dirty="0"/>
              <a:t>Descent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9484822" y="49724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收敛快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9484821" y="35073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精度高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34191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" y="2498651"/>
            <a:ext cx="5968539" cy="18572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47806" y="2982724"/>
            <a:ext cx="5639984" cy="892552"/>
            <a:chOff x="263704" y="2982724"/>
            <a:chExt cx="5639984" cy="892552"/>
          </a:xfrm>
        </p:grpSpPr>
        <p:sp>
          <p:nvSpPr>
            <p:cNvPr id="13" name="Oval 12"/>
            <p:cNvSpPr/>
            <p:nvPr/>
          </p:nvSpPr>
          <p:spPr>
            <a:xfrm>
              <a:off x="263704" y="2990208"/>
              <a:ext cx="877584" cy="877584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一</a:t>
              </a:r>
              <a:endPara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19200" y="2982724"/>
              <a:ext cx="46844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sansLight" panose="02000603020000020003" pitchFamily="2" charset="0"/>
                </a:rPr>
                <a:t>Background Knowledge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9200" y="3567499"/>
              <a:ext cx="23859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Federated Learning &amp; </a:t>
              </a:r>
              <a:r>
                <a:rPr lang="en-US" altLang="zh-CN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Blockchain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574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185144" y="1246909"/>
            <a:ext cx="5787656" cy="46204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2455863" algn="l"/>
              </a:tabLst>
            </a:pPr>
            <a:r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263704" y="143632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Simple-Line-Icons" panose="02000503000000000000" pitchFamily="2" charset="2"/>
              </a:rPr>
              <a:t>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9200" y="136148"/>
            <a:ext cx="4505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Traditional Learning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pic>
        <p:nvPicPr>
          <p:cNvPr id="2054" name="Picture 6" descr="Book Cover: æºå¨å­¦ä¹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78" y="1246909"/>
            <a:ext cx="3942599" cy="461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141288" y="2234609"/>
            <a:ext cx="5638800" cy="1499191"/>
            <a:chOff x="5167423" y="2519916"/>
            <a:chExt cx="5805377" cy="1499191"/>
          </a:xfrm>
        </p:grpSpPr>
        <p:sp>
          <p:nvSpPr>
            <p:cNvPr id="23" name="Rectangle 22"/>
            <p:cNvSpPr/>
            <p:nvPr/>
          </p:nvSpPr>
          <p:spPr>
            <a:xfrm>
              <a:off x="5167423" y="2519916"/>
              <a:ext cx="5805377" cy="1499191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602506" y="2869401"/>
              <a:ext cx="4935210" cy="707886"/>
              <a:chOff x="5559125" y="2766137"/>
              <a:chExt cx="4935210" cy="707886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559125" y="2766137"/>
                <a:ext cx="301718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dirty="0">
                    <a:solidFill>
                      <a:schemeClr val="bg1"/>
                    </a:solidFill>
                    <a:latin typeface="Adobe Devanagari" panose="02040503050201020203" pitchFamily="18" charset="0"/>
                    <a:ea typeface="Open Sans" panose="020B0606030504020204" pitchFamily="34" charset="0"/>
                    <a:cs typeface="Adobe Devanagari" panose="02040503050201020203" pitchFamily="18" charset="0"/>
                  </a:rPr>
                  <a:t>Centralization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559125" y="3166247"/>
                <a:ext cx="493521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endParaRPr lang="en-US" sz="1000" dirty="0">
                  <a:solidFill>
                    <a:schemeClr val="bg1">
                      <a:lumMod val="9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99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19200" y="1600200"/>
            <a:ext cx="5787656" cy="426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Image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59448"/>
            <a:ext cx="5787656" cy="400795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1047716" y="151116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Simple-Line-Icons" panose="02000503000000000000" pitchFamily="2" charset="2"/>
              </a:rPr>
              <a:t>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9374" y="168668"/>
            <a:ext cx="4362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Federated Learning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33864" y="814999"/>
            <a:ext cx="2008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 Completely Distribution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28065" y="2170430"/>
            <a:ext cx="5519651" cy="14991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964333" y="2557166"/>
            <a:ext cx="4282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Edge Computing  &amp;  Privacy Security 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52382" y="2990283"/>
            <a:ext cx="49352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000" dirty="0">
              <a:solidFill>
                <a:schemeClr val="bg1">
                  <a:lumMod val="9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86418" y="4637858"/>
            <a:ext cx="22870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Driverless car</a:t>
            </a:r>
          </a:p>
          <a:p>
            <a:pPr algn="just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- Smart phone</a:t>
            </a:r>
          </a:p>
          <a:p>
            <a:pPr algn="just"/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Medical data</a:t>
            </a:r>
          </a:p>
          <a:p>
            <a:pPr algn="just"/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Wearable smart devices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86418" y="4035464"/>
            <a:ext cx="1797287" cy="3385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 scenarios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0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364870" y="3708971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MONTE BIZ</a:t>
            </a:r>
            <a:endParaRPr lang="en-US" b="1">
              <a:solidFill>
                <a:schemeClr val="tx1">
                  <a:lumMod val="85000"/>
                  <a:lumOff val="1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51057" y="4078303"/>
            <a:ext cx="1689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REVIEW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97284" y="5424361"/>
            <a:ext cx="2797432" cy="4001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understand 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blockchain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" name="17734f7a-8a46-11e8-9612-0242ac112a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7875" y="429190"/>
            <a:ext cx="80962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5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63704" y="143632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Simple-Line-Icons" panose="02000503000000000000" pitchFamily="2" charset="2"/>
              </a:rPr>
              <a:t>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136148"/>
            <a:ext cx="318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Data Structure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pic>
        <p:nvPicPr>
          <p:cNvPr id="3076" name="Picture 4" descr="https://ss2.baidu.com/6ONYsjip0QIZ8tyhnq/it/u=1051633130,89326217&amp;fm=173&amp;app=25&amp;f=JPEG?w=640&amp;h=477&amp;s=9EAA7A23408EC5494CBCF0C20100E0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04" y="1620425"/>
            <a:ext cx="4885907" cy="364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6284422" y="162042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保证的核心：哈希运算</a:t>
            </a:r>
            <a:endParaRPr lang="en-US" altLang="zh-CN" dirty="0" smtClean="0"/>
          </a:p>
          <a:p>
            <a:r>
              <a:rPr lang="zh-CN" altLang="en-US" dirty="0" smtClean="0"/>
              <a:t>容易验证，但不可逆</a:t>
            </a:r>
            <a:endParaRPr lang="en-US" altLang="zh-CN" dirty="0" smtClean="0"/>
          </a:p>
        </p:txBody>
      </p:sp>
      <p:sp>
        <p:nvSpPr>
          <p:cNvPr id="11" name="文本框 10"/>
          <p:cNvSpPr txBox="1"/>
          <p:nvPr/>
        </p:nvSpPr>
        <p:spPr>
          <a:xfrm flipH="1">
            <a:off x="6284422" y="2739044"/>
            <a:ext cx="375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挖矿数学：</a:t>
            </a:r>
            <a:endParaRPr lang="en-US" altLang="zh-CN" dirty="0" smtClean="0"/>
          </a:p>
          <a:p>
            <a:r>
              <a:rPr lang="zh-CN" altLang="en-US" dirty="0" smtClean="0"/>
              <a:t>对前块的哈希、</a:t>
            </a:r>
            <a:r>
              <a:rPr lang="en-US" altLang="zh-CN" dirty="0" err="1" smtClean="0"/>
              <a:t>merkle</a:t>
            </a:r>
            <a:r>
              <a:rPr lang="zh-CN" altLang="en-US" dirty="0" smtClean="0"/>
              <a:t>根、随机数做哈希运算，使得结果等于目标数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619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63704" y="143632"/>
            <a:ext cx="877584" cy="877584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Simple-Line-Icons" panose="02000503000000000000" pitchFamily="2" charset="2"/>
              </a:rPr>
              <a:t>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136148"/>
            <a:ext cx="2488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rPr>
              <a:t>Consensus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  <a:latin typeface="GeosansLight" panose="02000603020000020003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19200" y="774995"/>
            <a:ext cx="849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分叉 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双花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000" dirty="0" smtClean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36892" y="3953947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9" y="1167841"/>
            <a:ext cx="3243253" cy="210578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40" y="3273630"/>
            <a:ext cx="5013107" cy="157158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9" y="4845215"/>
            <a:ext cx="5029954" cy="163039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20" y="1977450"/>
            <a:ext cx="5648124" cy="243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662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" y="2498651"/>
            <a:ext cx="5968539" cy="1857218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47806" y="2982724"/>
            <a:ext cx="4076863" cy="892552"/>
            <a:chOff x="263704" y="2982724"/>
            <a:chExt cx="4076863" cy="892552"/>
          </a:xfrm>
        </p:grpSpPr>
        <p:sp>
          <p:nvSpPr>
            <p:cNvPr id="13" name="Oval 12"/>
            <p:cNvSpPr/>
            <p:nvPr/>
          </p:nvSpPr>
          <p:spPr>
            <a:xfrm>
              <a:off x="263704" y="2990208"/>
              <a:ext cx="877584" cy="877584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二</a:t>
              </a:r>
              <a:endPara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19200" y="2982724"/>
              <a:ext cx="31213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sansLight" panose="02000603020000020003" pitchFamily="2" charset="0"/>
                </a:rPr>
                <a:t>BlockFL</a:t>
              </a:r>
              <a:r>
                <a:rPr lang="en-US" alt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eosansLight" panose="02000603020000020003" pitchFamily="2" charset="0"/>
                </a:rPr>
                <a:t> System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GeosansLight" panose="02000603020000020003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19200" y="3567499"/>
              <a:ext cx="23923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Federated learning on </a:t>
              </a:r>
              <a:r>
                <a:rPr lang="en-US" altLang="zh-CN" sz="14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block</a:t>
              </a:r>
              <a:r>
                <a:rPr lang="en-US" altLang="zh-CN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chain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93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308</Words>
  <Application>Microsoft Office PowerPoint</Application>
  <PresentationFormat>宽屏</PresentationFormat>
  <Paragraphs>112</Paragraphs>
  <Slides>23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FontAwesome</vt:lpstr>
      <vt:lpstr>GeosansLight</vt:lpstr>
      <vt:lpstr>Open Sans</vt:lpstr>
      <vt:lpstr>Simple-Line-Icons</vt:lpstr>
      <vt:lpstr>楷体</vt:lpstr>
      <vt:lpstr>宋体</vt:lpstr>
      <vt:lpstr>Adobe Devanagari</vt:lpstr>
      <vt:lpstr>Arial</vt:lpstr>
      <vt:lpstr>Calibri</vt:lpstr>
      <vt:lpstr>Calibri Light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Windows 用户</cp:lastModifiedBy>
  <cp:revision>278</cp:revision>
  <dcterms:created xsi:type="dcterms:W3CDTF">2014-06-17T03:21:18Z</dcterms:created>
  <dcterms:modified xsi:type="dcterms:W3CDTF">2019-04-13T04:03:43Z</dcterms:modified>
</cp:coreProperties>
</file>